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62" r:id="rId7"/>
    <p:sldId id="263" r:id="rId8"/>
    <p:sldId id="264" r:id="rId9"/>
    <p:sldId id="265" r:id="rId10"/>
    <p:sldId id="266" r:id="rId11"/>
    <p:sldId id="260"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bhajraj@outlook.com" userId="b04ca9d331d4d9d8" providerId="LiveId" clId="{E796F364-E505-4E6E-A864-D2304715374A}"/>
    <pc:docChg chg="custSel modSld">
      <pc:chgData name="subhajraj@outlook.com" userId="b04ca9d331d4d9d8" providerId="LiveId" clId="{E796F364-E505-4E6E-A864-D2304715374A}" dt="2021-09-26T22:46:46.706" v="1" actId="27636"/>
      <pc:docMkLst>
        <pc:docMk/>
      </pc:docMkLst>
      <pc:sldChg chg="modSp mod">
        <pc:chgData name="subhajraj@outlook.com" userId="b04ca9d331d4d9d8" providerId="LiveId" clId="{E796F364-E505-4E6E-A864-D2304715374A}" dt="2021-09-26T22:46:46.706" v="1" actId="27636"/>
        <pc:sldMkLst>
          <pc:docMk/>
          <pc:sldMk cId="2361290632" sldId="256"/>
        </pc:sldMkLst>
        <pc:spChg chg="mod">
          <ac:chgData name="subhajraj@outlook.com" userId="b04ca9d331d4d9d8" providerId="LiveId" clId="{E796F364-E505-4E6E-A864-D2304715374A}" dt="2021-09-26T22:46:46.706" v="1" actId="27636"/>
          <ac:spMkLst>
            <pc:docMk/>
            <pc:sldMk cId="2361290632" sldId="256"/>
            <ac:spMk id="3" creationId="{2CBFB0EF-0DC1-47C0-818E-8671D59F6C22}"/>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34245581-BCA8-4F3E-831C-0400615518A5}" type="datetimeFigureOut">
              <a:rPr lang="en-US" smtClean="0"/>
              <a:t>9/26/2021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3000374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245581-BCA8-4F3E-831C-0400615518A5}" type="datetimeFigureOut">
              <a:rPr lang="en-US" smtClean="0"/>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277285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245581-BCA8-4F3E-831C-0400615518A5}" type="datetimeFigureOut">
              <a:rPr lang="en-US" smtClean="0"/>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39830855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245581-BCA8-4F3E-831C-0400615518A5}" type="datetimeFigureOut">
              <a:rPr lang="en-US" smtClean="0"/>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50DCA-7DAC-4B5B-B995-3F68F9E34683}"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940053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245581-BCA8-4F3E-831C-0400615518A5}" type="datetimeFigureOut">
              <a:rPr lang="en-US" smtClean="0"/>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31180622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4245581-BCA8-4F3E-831C-0400615518A5}" type="datetimeFigureOut">
              <a:rPr lang="en-US" smtClean="0"/>
              <a:t>9/26/2021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18871734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4245581-BCA8-4F3E-831C-0400615518A5}" type="datetimeFigureOut">
              <a:rPr lang="en-US" smtClean="0"/>
              <a:t>9/26/2021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10161872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245581-BCA8-4F3E-831C-0400615518A5}" type="datetimeFigureOut">
              <a:rPr lang="en-US" smtClean="0"/>
              <a:t>9/26/2021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30734408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245581-BCA8-4F3E-831C-0400615518A5}" type="datetimeFigureOut">
              <a:rPr lang="en-US" smtClean="0"/>
              <a:t>9/26/2021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889988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245581-BCA8-4F3E-831C-0400615518A5}" type="datetimeFigureOut">
              <a:rPr lang="en-US" smtClean="0"/>
              <a:t>9/26/2021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500177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4245581-BCA8-4F3E-831C-0400615518A5}" type="datetimeFigureOut">
              <a:rPr lang="en-US" smtClean="0"/>
              <a:t>9/26/2021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1581323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4245581-BCA8-4F3E-831C-0400615518A5}" type="datetimeFigureOut">
              <a:rPr lang="en-US" smtClean="0"/>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35121631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4245581-BCA8-4F3E-831C-0400615518A5}" type="datetimeFigureOut">
              <a:rPr lang="en-US" smtClean="0"/>
              <a:t>9/26/2021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2674097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4245581-BCA8-4F3E-831C-0400615518A5}" type="datetimeFigureOut">
              <a:rPr lang="en-US" smtClean="0"/>
              <a:t>9/26/2021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645260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245581-BCA8-4F3E-831C-0400615518A5}" type="datetimeFigureOut">
              <a:rPr lang="en-US" smtClean="0"/>
              <a:t>9/26/2021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3943415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245581-BCA8-4F3E-831C-0400615518A5}" type="datetimeFigureOut">
              <a:rPr lang="en-US" smtClean="0"/>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8509218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245581-BCA8-4F3E-831C-0400615518A5}" type="datetimeFigureOut">
              <a:rPr lang="en-US" smtClean="0"/>
              <a:t>9/26/2021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050DCA-7DAC-4B5B-B995-3F68F9E34683}" type="slidenum">
              <a:rPr lang="en-US" smtClean="0"/>
              <a:t>‹#›</a:t>
            </a:fld>
            <a:endParaRPr lang="en-US"/>
          </a:p>
        </p:txBody>
      </p:sp>
    </p:spTree>
    <p:extLst>
      <p:ext uri="{BB962C8B-B14F-4D97-AF65-F5344CB8AC3E}">
        <p14:creationId xmlns:p14="http://schemas.microsoft.com/office/powerpoint/2010/main" val="1927297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34245581-BCA8-4F3E-831C-0400615518A5}" type="datetimeFigureOut">
              <a:rPr lang="en-US" smtClean="0"/>
              <a:t>9/26/2021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B3050DCA-7DAC-4B5B-B995-3F68F9E34683}" type="slidenum">
              <a:rPr lang="en-US" smtClean="0"/>
              <a:t>‹#›</a:t>
            </a:fld>
            <a:endParaRPr lang="en-US"/>
          </a:p>
        </p:txBody>
      </p:sp>
    </p:spTree>
    <p:extLst>
      <p:ext uri="{BB962C8B-B14F-4D97-AF65-F5344CB8AC3E}">
        <p14:creationId xmlns:p14="http://schemas.microsoft.com/office/powerpoint/2010/main" val="200263980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imblecmms.com/blog/predictive-maintenance/" TargetMode="External"/><Relationship Id="rId2" Type="http://schemas.openxmlformats.org/officeDocument/2006/relationships/hyperlink" Target="https://gallery.azure.ai/Experiment/Predictive-Maintenance-Implementation-Guide-Data-Sets-1"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CBFB0EF-0DC1-47C0-818E-8671D59F6C22}"/>
              </a:ext>
            </a:extLst>
          </p:cNvPr>
          <p:cNvSpPr>
            <a:spLocks noGrp="1"/>
          </p:cNvSpPr>
          <p:nvPr>
            <p:ph type="subTitle" idx="1"/>
          </p:nvPr>
        </p:nvSpPr>
        <p:spPr>
          <a:xfrm>
            <a:off x="343949" y="3288485"/>
            <a:ext cx="11534862" cy="1159916"/>
          </a:xfrm>
        </p:spPr>
        <p:txBody>
          <a:bodyPr>
            <a:normAutofit fontScale="55000" lnSpcReduction="20000"/>
          </a:bodyPr>
          <a:lstStyle/>
          <a:p>
            <a:r>
              <a:rPr lang="en-US" dirty="0">
                <a:latin typeface="Calibri" panose="020F0502020204030204" pitchFamily="34" charset="0"/>
                <a:cs typeface="Calibri" panose="020F0502020204030204" pitchFamily="34" charset="0"/>
              </a:rPr>
              <a:t>Model for Preventive Maintenance based on Predictive Analytics</a:t>
            </a:r>
          </a:p>
          <a:p>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Calibri" panose="020F0502020204030204" pitchFamily="34" charset="0"/>
                <a:cs typeface="Calibri" panose="020F0502020204030204" pitchFamily="34" charset="0"/>
              </a:rPr>
              <a:t>BELLEVUE  UNIVERSITY - DSC680 – Fall 2021 </a:t>
            </a:r>
            <a:b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Calibri" panose="020F0502020204030204" pitchFamily="34" charset="0"/>
                <a:cs typeface="Calibri" panose="020F0502020204030204" pitchFamily="34" charset="0"/>
              </a:rPr>
            </a:br>
            <a:r>
              <a:rPr lang="en-US" sz="3200" dirty="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Calibri" panose="020F0502020204030204" pitchFamily="34" charset="0"/>
                <a:cs typeface="Calibri" panose="020F0502020204030204" pitchFamily="34" charset="0"/>
              </a:rPr>
              <a:t>Rajkumar </a:t>
            </a:r>
            <a:r>
              <a:rPr lang="en-US" sz="3200" dirty="0" err="1">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Calibri" panose="020F0502020204030204" pitchFamily="34" charset="0"/>
                <a:cs typeface="Calibri" panose="020F0502020204030204" pitchFamily="34" charset="0"/>
              </a:rPr>
              <a:t>Kuppuswami</a:t>
            </a:r>
            <a:endParaRPr lang="en-US" sz="3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Calibri" panose="020F0502020204030204" pitchFamily="34" charset="0"/>
              <a:cs typeface="Calibri" panose="020F0502020204030204" pitchFamily="34" charset="0"/>
            </a:endParaRPr>
          </a:p>
          <a:p>
            <a:r>
              <a:rPr lang="en-US" sz="320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p:txBody>
      </p:sp>
      <p:pic>
        <p:nvPicPr>
          <p:cNvPr id="6" name="Introduction">
            <a:hlinkClick r:id="" action="ppaction://media"/>
            <a:extLst>
              <a:ext uri="{FF2B5EF4-FFF2-40B4-BE49-F238E27FC236}">
                <a16:creationId xmlns:a16="http://schemas.microsoft.com/office/drawing/2014/main" id="{3CF7B50E-CECB-4FD3-B5B1-0112B86B96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17852" y="173471"/>
            <a:ext cx="487363" cy="487363"/>
          </a:xfrm>
          <a:prstGeom prst="rect">
            <a:avLst/>
          </a:prstGeom>
        </p:spPr>
      </p:pic>
    </p:spTree>
    <p:extLst>
      <p:ext uri="{BB962C8B-B14F-4D97-AF65-F5344CB8AC3E}">
        <p14:creationId xmlns:p14="http://schemas.microsoft.com/office/powerpoint/2010/main" val="2361290632"/>
      </p:ext>
    </p:extLst>
  </p:cSld>
  <p:clrMapOvr>
    <a:masterClrMapping/>
  </p:clrMapOvr>
  <mc:AlternateContent xmlns:mc="http://schemas.openxmlformats.org/markup-compatibility/2006" xmlns:p14="http://schemas.microsoft.com/office/powerpoint/2010/main">
    <mc:Choice Requires="p14">
      <p:transition spd="slow" p14:dur="2000" advTm="6070"/>
    </mc:Choice>
    <mc:Fallback xmlns="">
      <p:transition spd="slow" advTm="6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63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BD7CF-D2AD-4F01-BFAC-3F57D57CD50E}"/>
              </a:ext>
            </a:extLst>
          </p:cNvPr>
          <p:cNvSpPr>
            <a:spLocks noGrp="1"/>
          </p:cNvSpPr>
          <p:nvPr>
            <p:ph type="title"/>
          </p:nvPr>
        </p:nvSpPr>
        <p:spPr>
          <a:xfrm>
            <a:off x="0" y="-71103"/>
            <a:ext cx="10515600" cy="1325563"/>
          </a:xfrm>
        </p:spPr>
        <p:txBody>
          <a:bodyPr>
            <a:normAutofit fontScale="90000"/>
          </a:bodyPr>
          <a:lstStyle/>
          <a:p>
            <a:r>
              <a:rPr lang="en-US" sz="5400" b="1" dirty="0"/>
              <a:t>Conclusion</a:t>
            </a:r>
            <a:br>
              <a:rPr lang="en-US" sz="5400" b="1" dirty="0"/>
            </a:br>
            <a:endParaRPr lang="en-US" dirty="0"/>
          </a:p>
        </p:txBody>
      </p:sp>
      <p:sp>
        <p:nvSpPr>
          <p:cNvPr id="3" name="Content Placeholder 2">
            <a:extLst>
              <a:ext uri="{FF2B5EF4-FFF2-40B4-BE49-F238E27FC236}">
                <a16:creationId xmlns:a16="http://schemas.microsoft.com/office/drawing/2014/main" id="{C8E9AEA0-58CD-4491-908D-1077F16D33C1}"/>
              </a:ext>
            </a:extLst>
          </p:cNvPr>
          <p:cNvSpPr>
            <a:spLocks noGrp="1"/>
          </p:cNvSpPr>
          <p:nvPr>
            <p:ph idx="1"/>
          </p:nvPr>
        </p:nvSpPr>
        <p:spPr/>
        <p:txBody>
          <a:bodyPr/>
          <a:lstStyle/>
          <a:p>
            <a:pPr marL="0" indent="0">
              <a:buNone/>
            </a:pPr>
            <a:r>
              <a:rPr lang="en-US" dirty="0">
                <a:latin typeface="Calibri" panose="020F0502020204030204" pitchFamily="34" charset="0"/>
                <a:ea typeface="Calibri" panose="020F0502020204030204" pitchFamily="34" charset="0"/>
                <a:cs typeface="Times New Roman" panose="02020603050405020304" pitchFamily="18" charset="0"/>
              </a:rPr>
              <a:t>Performance of the model can be further improved upon using Deep Learning and Neural Networks</a:t>
            </a:r>
            <a:endParaRPr lang="en-US" dirty="0"/>
          </a:p>
        </p:txBody>
      </p:sp>
    </p:spTree>
    <p:extLst>
      <p:ext uri="{BB962C8B-B14F-4D97-AF65-F5344CB8AC3E}">
        <p14:creationId xmlns:p14="http://schemas.microsoft.com/office/powerpoint/2010/main" val="30628456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7EC0E-CD77-417C-8ED9-87661946C7C9}"/>
              </a:ext>
            </a:extLst>
          </p:cNvPr>
          <p:cNvSpPr>
            <a:spLocks noGrp="1"/>
          </p:cNvSpPr>
          <p:nvPr>
            <p:ph type="title"/>
          </p:nvPr>
        </p:nvSpPr>
        <p:spPr>
          <a:xfrm>
            <a:off x="-83890" y="117446"/>
            <a:ext cx="10515600" cy="906012"/>
          </a:xfrm>
        </p:spPr>
        <p:txBody>
          <a:bodyPr>
            <a:normAutofit fontScale="90000"/>
          </a:bodyPr>
          <a:lstStyle/>
          <a:p>
            <a:r>
              <a:rPr lang="en-US" sz="4400" b="1" kern="0" dirty="0">
                <a:solidFill>
                  <a:schemeClr val="tx1"/>
                </a:solidFill>
                <a:effectLst/>
                <a:latin typeface="Calibri Light" panose="020F0302020204030204" pitchFamily="34" charset="0"/>
                <a:ea typeface="Times New Roman" panose="02020603050405020304" pitchFamily="18" charset="0"/>
                <a:cs typeface="Times New Roman" panose="02020603050405020304" pitchFamily="18" charset="0"/>
              </a:rPr>
              <a:t>References</a:t>
            </a:r>
            <a:br>
              <a:rPr lang="en-US" sz="4400" b="1" kern="0" dirty="0">
                <a:solidFill>
                  <a:schemeClr val="tx1"/>
                </a:solidFill>
                <a:effectLst/>
                <a:latin typeface="Calibri Light" panose="020F0302020204030204" pitchFamily="34" charset="0"/>
                <a:ea typeface="Times New Roman" panose="02020603050405020304" pitchFamily="18" charset="0"/>
                <a:cs typeface="Times New Roman" panose="02020603050405020304" pitchFamily="18" charset="0"/>
              </a:rPr>
            </a:br>
            <a:endParaRPr lang="en-US" dirty="0">
              <a:solidFill>
                <a:schemeClr val="tx1"/>
              </a:solidFill>
            </a:endParaRPr>
          </a:p>
        </p:txBody>
      </p:sp>
      <p:sp>
        <p:nvSpPr>
          <p:cNvPr id="3" name="Content Placeholder 2">
            <a:extLst>
              <a:ext uri="{FF2B5EF4-FFF2-40B4-BE49-F238E27FC236}">
                <a16:creationId xmlns:a16="http://schemas.microsoft.com/office/drawing/2014/main" id="{C17686CC-A85B-4BC3-BBDA-51327AB7FEE4}"/>
              </a:ext>
            </a:extLst>
          </p:cNvPr>
          <p:cNvSpPr>
            <a:spLocks noGrp="1"/>
          </p:cNvSpPr>
          <p:nvPr>
            <p:ph idx="1"/>
          </p:nvPr>
        </p:nvSpPr>
        <p:spPr/>
        <p:txBody>
          <a:bodyPr/>
          <a:lstStyle/>
          <a:p>
            <a:pPr marL="0" marR="0" indent="0" algn="just">
              <a:lnSpc>
                <a:spcPct val="107000"/>
              </a:lnSpc>
              <a:spcBef>
                <a:spcPts val="1200"/>
              </a:spcBef>
              <a:spcAft>
                <a:spcPts val="0"/>
              </a:spcAft>
              <a:buNone/>
            </a:pPr>
            <a:r>
              <a:rPr lang="en-US" sz="18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https://gallery.azure.ai/Experiment/Predictive-Maintenance-Implementation-Guide-Data-Sets-1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8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https://limblecmms.com/blog/predictive-maintenance/</a:t>
            </a:r>
            <a:endParaRPr lang="en-US" dirty="0"/>
          </a:p>
        </p:txBody>
      </p:sp>
    </p:spTree>
    <p:extLst>
      <p:ext uri="{BB962C8B-B14F-4D97-AF65-F5344CB8AC3E}">
        <p14:creationId xmlns:p14="http://schemas.microsoft.com/office/powerpoint/2010/main" val="14937536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15B453A-A577-4CD6-B1E3-5EA7F0027A8B}"/>
              </a:ext>
            </a:extLst>
          </p:cNvPr>
          <p:cNvSpPr txBox="1"/>
          <p:nvPr/>
        </p:nvSpPr>
        <p:spPr>
          <a:xfrm>
            <a:off x="3522450" y="3429000"/>
            <a:ext cx="5991446" cy="877163"/>
          </a:xfrm>
          <a:prstGeom prst="rect">
            <a:avLst/>
          </a:prstGeom>
          <a:noFill/>
        </p:spPr>
        <p:txBody>
          <a:bodyPr wrap="square" rtlCol="0">
            <a:spAutoFit/>
          </a:bodyPr>
          <a:lstStyle/>
          <a:p>
            <a:pPr algn="ctr"/>
            <a:r>
              <a:rPr lang="en-US" sz="2400" b="1" dirty="0"/>
              <a:t>Thank You</a:t>
            </a:r>
          </a:p>
          <a:p>
            <a:endParaRPr lang="en-US" sz="1350" dirty="0"/>
          </a:p>
          <a:p>
            <a:endParaRPr lang="en-US" sz="1350" dirty="0"/>
          </a:p>
        </p:txBody>
      </p:sp>
    </p:spTree>
    <p:extLst>
      <p:ext uri="{BB962C8B-B14F-4D97-AF65-F5344CB8AC3E}">
        <p14:creationId xmlns:p14="http://schemas.microsoft.com/office/powerpoint/2010/main" val="3561046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8131A-77E5-4F55-B3A9-8C5938173997}"/>
              </a:ext>
            </a:extLst>
          </p:cNvPr>
          <p:cNvSpPr>
            <a:spLocks noGrp="1"/>
          </p:cNvSpPr>
          <p:nvPr>
            <p:ph type="title"/>
          </p:nvPr>
        </p:nvSpPr>
        <p:spPr>
          <a:xfrm>
            <a:off x="0" y="1"/>
            <a:ext cx="10515600" cy="813732"/>
          </a:xfrm>
        </p:spPr>
        <p:txBody>
          <a:bodyPr>
            <a:normAutofit fontScale="90000"/>
          </a:bodyPr>
          <a:lstStyle/>
          <a:p>
            <a:r>
              <a:rPr lang="en-US" sz="5400" b="1" dirty="0">
                <a:latin typeface="Calibri" panose="020F0502020204030204" pitchFamily="34" charset="0"/>
                <a:ea typeface="Calibri" panose="020F0502020204030204" pitchFamily="34" charset="0"/>
                <a:cs typeface="Times New Roman" panose="02020603050405020304" pitchFamily="18" charset="0"/>
              </a:rPr>
              <a:t>Business Understanding &amp; Goal</a:t>
            </a:r>
            <a:endParaRPr lang="en-US" dirty="0"/>
          </a:p>
        </p:txBody>
      </p:sp>
      <p:sp>
        <p:nvSpPr>
          <p:cNvPr id="3" name="Content Placeholder 2">
            <a:extLst>
              <a:ext uri="{FF2B5EF4-FFF2-40B4-BE49-F238E27FC236}">
                <a16:creationId xmlns:a16="http://schemas.microsoft.com/office/drawing/2014/main" id="{ABFC2CA7-008C-4285-9F6A-296931F6AAF2}"/>
              </a:ext>
            </a:extLst>
          </p:cNvPr>
          <p:cNvSpPr>
            <a:spLocks noGrp="1"/>
          </p:cNvSpPr>
          <p:nvPr>
            <p:ph idx="1"/>
          </p:nvPr>
        </p:nvSpPr>
        <p:spPr/>
        <p:txBody>
          <a:bodyPr>
            <a:normAutofit fontScale="85000" lnSpcReduction="20000"/>
          </a:bodyPr>
          <a:lstStyle/>
          <a:p>
            <a:pPr marL="0" indent="0">
              <a:buNone/>
            </a:pPr>
            <a:r>
              <a:rPr lang="en-US" dirty="0"/>
              <a:t>Downtime for heavy machinery costs a lot of money in the manufacturing industry, both in terms of idle time wasted due to maintenance work and in terms of repair costs. It would be a significant boost to the bottom line if firms could be proactive and undertake routine maintenance activities proactively, as well as predict concerns ahead of time using previous data. Instead, enterprises typically use IOT (Internet of Things) sensors to monitor and collect data from a variety of telemetric sensors. A predictive model can be constructed by combining telemetry data and failure reports to anticipate future heavy machinery fault occurrences.</a:t>
            </a:r>
            <a:endParaRPr lang="en-US" sz="2000" dirty="0"/>
          </a:p>
          <a:p>
            <a:pPr marL="0" indent="0">
              <a:buNone/>
            </a:pPr>
            <a:endParaRPr lang="en-US" dirty="0"/>
          </a:p>
          <a:p>
            <a:pPr marL="0" indent="0">
              <a:buNone/>
            </a:pPr>
            <a:r>
              <a:rPr lang="en-US" dirty="0"/>
              <a:t>The ultimate goal is to develop a proactive maintenance plan that attempts to predict future component failure in heavy machinery. It benefits businesses by lowering operational costs, long-term maintenance costs, and increasing output hours, as previously stated.</a:t>
            </a:r>
            <a:r>
              <a:rPr lang="en-US" sz="2000" b="1" dirty="0">
                <a:latin typeface="Calibri" panose="020F0502020204030204" pitchFamily="34"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pic>
        <p:nvPicPr>
          <p:cNvPr id="4" name="Understanding Data">
            <a:hlinkClick r:id="" action="ppaction://media"/>
            <a:extLst>
              <a:ext uri="{FF2B5EF4-FFF2-40B4-BE49-F238E27FC236}">
                <a16:creationId xmlns:a16="http://schemas.microsoft.com/office/drawing/2014/main" id="{52495ED5-2C48-4CAE-8AFE-C5517E8AD0E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8834" y="121443"/>
            <a:ext cx="487363" cy="487363"/>
          </a:xfrm>
          <a:prstGeom prst="rect">
            <a:avLst/>
          </a:prstGeom>
        </p:spPr>
      </p:pic>
    </p:spTree>
    <p:extLst>
      <p:ext uri="{BB962C8B-B14F-4D97-AF65-F5344CB8AC3E}">
        <p14:creationId xmlns:p14="http://schemas.microsoft.com/office/powerpoint/2010/main" val="61757252"/>
      </p:ext>
    </p:extLst>
  </p:cSld>
  <p:clrMapOvr>
    <a:masterClrMapping/>
  </p:clrMapOvr>
  <mc:AlternateContent xmlns:mc="http://schemas.openxmlformats.org/markup-compatibility/2006" xmlns:p14="http://schemas.microsoft.com/office/powerpoint/2010/main">
    <mc:Choice Requires="p14">
      <p:transition spd="slow" p14:dur="2000" advTm="70320"/>
    </mc:Choice>
    <mc:Fallback xmlns="">
      <p:transition spd="slow" advTm="70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3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C4299-FC5A-408C-A3B7-8AB8F5FFDAA7}"/>
              </a:ext>
            </a:extLst>
          </p:cNvPr>
          <p:cNvSpPr>
            <a:spLocks noGrp="1"/>
          </p:cNvSpPr>
          <p:nvPr>
            <p:ph type="title"/>
          </p:nvPr>
        </p:nvSpPr>
        <p:spPr>
          <a:xfrm>
            <a:off x="0" y="0"/>
            <a:ext cx="10515600" cy="838899"/>
          </a:xfrm>
        </p:spPr>
        <p:txBody>
          <a:bodyPr/>
          <a:lstStyle/>
          <a:p>
            <a:r>
              <a:rPr lang="en-US" sz="5400" b="1" dirty="0">
                <a:ea typeface="Calibri" panose="020F0502020204030204" pitchFamily="34" charset="0"/>
                <a:cs typeface="Times New Roman" panose="02020603050405020304" pitchFamily="18" charset="0"/>
              </a:rPr>
              <a:t>Data Understanding</a:t>
            </a:r>
            <a:endParaRPr lang="en-US" dirty="0"/>
          </a:p>
        </p:txBody>
      </p:sp>
      <p:sp>
        <p:nvSpPr>
          <p:cNvPr id="3" name="Content Placeholder 2">
            <a:extLst>
              <a:ext uri="{FF2B5EF4-FFF2-40B4-BE49-F238E27FC236}">
                <a16:creationId xmlns:a16="http://schemas.microsoft.com/office/drawing/2014/main" id="{26C6A0B0-E590-4467-95BA-9796DAA754EE}"/>
              </a:ext>
            </a:extLst>
          </p:cNvPr>
          <p:cNvSpPr>
            <a:spLocks noGrp="1"/>
          </p:cNvSpPr>
          <p:nvPr>
            <p:ph idx="1"/>
          </p:nvPr>
        </p:nvSpPr>
        <p:spPr>
          <a:xfrm>
            <a:off x="1187112" y="1766902"/>
            <a:ext cx="10233800" cy="4351338"/>
          </a:xfrm>
        </p:spPr>
        <p:txBody>
          <a:bodyPr>
            <a:normAutofit fontScale="92500" lnSpcReduction="10000"/>
          </a:bodyPr>
          <a:lstStyle/>
          <a:p>
            <a:pPr marL="0" indent="0">
              <a:buNone/>
            </a:pPr>
            <a:r>
              <a:rPr lang="en-US" sz="2800" dirty="0"/>
              <a:t>The following data sources were considered for building this Predictive Maintenance Model.</a:t>
            </a:r>
          </a:p>
          <a:p>
            <a:pPr lvl="0"/>
            <a:r>
              <a:rPr lang="en-US" sz="2800" dirty="0"/>
              <a:t>Telemetry :  Time series data consisting of various measurements like - Voltage, Rotation, Pressure and Vibration readings from various machines.</a:t>
            </a:r>
          </a:p>
          <a:p>
            <a:pPr lvl="0"/>
            <a:r>
              <a:rPr lang="en-US" sz="2800" dirty="0"/>
              <a:t>Machines :  Information about machines.</a:t>
            </a:r>
          </a:p>
          <a:p>
            <a:pPr lvl="0"/>
            <a:r>
              <a:rPr lang="en-US" sz="2800" dirty="0"/>
              <a:t>Failures :  Records of failed components.</a:t>
            </a:r>
          </a:p>
          <a:p>
            <a:pPr lvl="0"/>
            <a:r>
              <a:rPr lang="en-US" sz="2800" dirty="0"/>
              <a:t>Maintenance :  Maintenance historical records of machines involving component replacements due to regular maintenance activity or due to failures. </a:t>
            </a:r>
          </a:p>
          <a:p>
            <a:pPr lvl="0"/>
            <a:r>
              <a:rPr lang="en-US" sz="2800" dirty="0"/>
              <a:t>Errors :  Historical errors thrown by the machines.</a:t>
            </a:r>
          </a:p>
          <a:p>
            <a:endParaRPr lang="en-US" dirty="0"/>
          </a:p>
        </p:txBody>
      </p:sp>
      <p:pic>
        <p:nvPicPr>
          <p:cNvPr id="6" name="EDA">
            <a:hlinkClick r:id="" action="ppaction://media"/>
            <a:extLst>
              <a:ext uri="{FF2B5EF4-FFF2-40B4-BE49-F238E27FC236}">
                <a16:creationId xmlns:a16="http://schemas.microsoft.com/office/drawing/2014/main" id="{9E70C56C-A922-42DB-8F14-8C5BAA4816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14762" y="0"/>
            <a:ext cx="487363" cy="487363"/>
          </a:xfrm>
          <a:prstGeom prst="rect">
            <a:avLst/>
          </a:prstGeom>
        </p:spPr>
      </p:pic>
    </p:spTree>
    <p:extLst>
      <p:ext uri="{BB962C8B-B14F-4D97-AF65-F5344CB8AC3E}">
        <p14:creationId xmlns:p14="http://schemas.microsoft.com/office/powerpoint/2010/main" val="1458782165"/>
      </p:ext>
    </p:extLst>
  </p:cSld>
  <p:clrMapOvr>
    <a:masterClrMapping/>
  </p:clrMapOvr>
  <mc:AlternateContent xmlns:mc="http://schemas.openxmlformats.org/markup-compatibility/2006" xmlns:p14="http://schemas.microsoft.com/office/powerpoint/2010/main">
    <mc:Choice Requires="p14">
      <p:transition spd="slow" p14:dur="2000" advTm="31937"/>
    </mc:Choice>
    <mc:Fallback xmlns="">
      <p:transition spd="slow" advTm="319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06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884DC-C118-475C-A5C2-5BF8253303D1}"/>
              </a:ext>
            </a:extLst>
          </p:cNvPr>
          <p:cNvSpPr>
            <a:spLocks noGrp="1"/>
          </p:cNvSpPr>
          <p:nvPr>
            <p:ph type="title"/>
          </p:nvPr>
        </p:nvSpPr>
        <p:spPr>
          <a:xfrm>
            <a:off x="0" y="383431"/>
            <a:ext cx="10515600" cy="662782"/>
          </a:xfrm>
        </p:spPr>
        <p:txBody>
          <a:bodyPr>
            <a:normAutofit fontScale="90000"/>
          </a:bodyPr>
          <a:lstStyle/>
          <a:p>
            <a:r>
              <a:rPr lang="en-US" sz="5400" b="1" dirty="0">
                <a:latin typeface="Calibri" panose="020F0502020204030204" pitchFamily="34" charset="0"/>
                <a:ea typeface="Calibri" panose="020F0502020204030204" pitchFamily="34" charset="0"/>
                <a:cs typeface="Times New Roman" panose="02020603050405020304" pitchFamily="18" charset="0"/>
              </a:rPr>
              <a:t>Exploratory Data Analysis</a:t>
            </a:r>
            <a:br>
              <a:rPr lang="en-US" sz="5400" dirty="0">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214D038A-6981-4FC6-9AF1-CB6B116498FD}"/>
              </a:ext>
            </a:extLst>
          </p:cNvPr>
          <p:cNvSpPr>
            <a:spLocks noGrp="1"/>
          </p:cNvSpPr>
          <p:nvPr>
            <p:ph idx="1"/>
          </p:nvPr>
        </p:nvSpPr>
        <p:spPr>
          <a:xfrm>
            <a:off x="436228" y="721453"/>
            <a:ext cx="10917572" cy="5455510"/>
          </a:xfrm>
        </p:spPr>
        <p:txBody>
          <a:bodyPr>
            <a:normAutofit fontScale="55000" lnSpcReduction="20000"/>
          </a:bodyPr>
          <a:lstStyle/>
          <a:p>
            <a:pPr marL="0" indent="0">
              <a:buNone/>
            </a:pPr>
            <a:r>
              <a:rPr lang="en-US" sz="2700" dirty="0"/>
              <a:t>Telemetry data set has below variables:</a:t>
            </a:r>
          </a:p>
          <a:p>
            <a:pPr lvl="1"/>
            <a:r>
              <a:rPr lang="en-US" sz="1600" dirty="0"/>
              <a:t>datetime</a:t>
            </a:r>
          </a:p>
          <a:p>
            <a:pPr lvl="1"/>
            <a:r>
              <a:rPr lang="en-US" sz="1600" dirty="0" err="1"/>
              <a:t>machineID</a:t>
            </a:r>
            <a:endParaRPr lang="en-US" sz="1600" dirty="0"/>
          </a:p>
          <a:p>
            <a:pPr lvl="1"/>
            <a:r>
              <a:rPr lang="en-US" sz="1600" dirty="0"/>
              <a:t>volt</a:t>
            </a:r>
          </a:p>
          <a:p>
            <a:pPr lvl="1"/>
            <a:r>
              <a:rPr lang="en-US" sz="1600" dirty="0"/>
              <a:t>rotate</a:t>
            </a:r>
          </a:p>
          <a:p>
            <a:pPr lvl="1"/>
            <a:r>
              <a:rPr lang="en-US" sz="1600" dirty="0"/>
              <a:t>pressure</a:t>
            </a:r>
          </a:p>
          <a:p>
            <a:pPr lvl="1"/>
            <a:r>
              <a:rPr lang="en-US" sz="1600" dirty="0"/>
              <a:t>vibration</a:t>
            </a:r>
          </a:p>
          <a:p>
            <a:pPr marL="0" indent="0">
              <a:buNone/>
            </a:pPr>
            <a:r>
              <a:rPr lang="en-US" sz="2700" dirty="0"/>
              <a:t>Machines: </a:t>
            </a:r>
          </a:p>
          <a:p>
            <a:pPr lvl="1"/>
            <a:r>
              <a:rPr lang="en-US" sz="1600" dirty="0" err="1"/>
              <a:t>machineID</a:t>
            </a:r>
            <a:endParaRPr lang="en-US" sz="1600" dirty="0"/>
          </a:p>
          <a:p>
            <a:pPr lvl="1"/>
            <a:r>
              <a:rPr lang="en-US" sz="1600" dirty="0"/>
              <a:t>model</a:t>
            </a:r>
          </a:p>
          <a:p>
            <a:pPr lvl="1"/>
            <a:r>
              <a:rPr lang="en-US" sz="1600" dirty="0"/>
              <a:t>age</a:t>
            </a:r>
          </a:p>
          <a:p>
            <a:pPr marL="0" lvl="1" indent="0">
              <a:spcBef>
                <a:spcPts val="1000"/>
              </a:spcBef>
              <a:buNone/>
            </a:pPr>
            <a:r>
              <a:rPr lang="en-US" sz="2800" dirty="0"/>
              <a:t>Errors:</a:t>
            </a:r>
          </a:p>
          <a:p>
            <a:pPr lvl="1"/>
            <a:r>
              <a:rPr lang="en-US" sz="2800" dirty="0"/>
              <a:t>datetime</a:t>
            </a:r>
          </a:p>
          <a:p>
            <a:pPr lvl="1"/>
            <a:r>
              <a:rPr lang="en-US" sz="2800" dirty="0" err="1"/>
              <a:t>machineID</a:t>
            </a:r>
            <a:endParaRPr lang="en-US" sz="2800" dirty="0"/>
          </a:p>
          <a:p>
            <a:pPr lvl="1"/>
            <a:r>
              <a:rPr lang="en-US" sz="2800" dirty="0" err="1"/>
              <a:t>errorID</a:t>
            </a:r>
            <a:endParaRPr lang="en-US" sz="2800" dirty="0"/>
          </a:p>
          <a:p>
            <a:pPr lvl="1"/>
            <a:endParaRPr lang="en-US" sz="2800" dirty="0"/>
          </a:p>
          <a:p>
            <a:pPr marL="0" lvl="1" indent="0">
              <a:spcBef>
                <a:spcPts val="1000"/>
              </a:spcBef>
              <a:buNone/>
            </a:pPr>
            <a:r>
              <a:rPr lang="en-US" sz="2800" dirty="0"/>
              <a:t>Maintenance:</a:t>
            </a:r>
          </a:p>
          <a:p>
            <a:pPr lvl="1"/>
            <a:r>
              <a:rPr lang="en-US" sz="2800" dirty="0"/>
              <a:t>datetime</a:t>
            </a:r>
          </a:p>
          <a:p>
            <a:pPr lvl="1"/>
            <a:r>
              <a:rPr lang="en-US" sz="2800" dirty="0" err="1"/>
              <a:t>machineID</a:t>
            </a:r>
            <a:endParaRPr lang="en-US" sz="2800" dirty="0"/>
          </a:p>
          <a:p>
            <a:pPr lvl="1"/>
            <a:r>
              <a:rPr lang="en-US" sz="2800" dirty="0"/>
              <a:t>Comp</a:t>
            </a:r>
          </a:p>
          <a:p>
            <a:pPr lvl="1"/>
            <a:endParaRPr lang="en-US" sz="2800" dirty="0"/>
          </a:p>
          <a:p>
            <a:pPr marL="0" lvl="1" indent="0">
              <a:spcBef>
                <a:spcPts val="1000"/>
              </a:spcBef>
              <a:buNone/>
            </a:pPr>
            <a:r>
              <a:rPr lang="en-US" sz="2800" dirty="0"/>
              <a:t>Failures:</a:t>
            </a:r>
          </a:p>
          <a:p>
            <a:pPr lvl="1"/>
            <a:r>
              <a:rPr lang="en-US" sz="2800" dirty="0"/>
              <a:t>datetime</a:t>
            </a:r>
          </a:p>
          <a:p>
            <a:pPr lvl="1"/>
            <a:r>
              <a:rPr lang="en-US" sz="2800" dirty="0" err="1"/>
              <a:t>machineID</a:t>
            </a:r>
            <a:endParaRPr lang="en-US" sz="2800" dirty="0"/>
          </a:p>
          <a:p>
            <a:pPr lvl="1"/>
            <a:r>
              <a:rPr lang="en-US" sz="2800" dirty="0"/>
              <a:t>Failure</a:t>
            </a:r>
          </a:p>
          <a:p>
            <a:endParaRPr lang="en-US" dirty="0"/>
          </a:p>
        </p:txBody>
      </p:sp>
      <p:pic>
        <p:nvPicPr>
          <p:cNvPr id="4" name="Data preparation">
            <a:hlinkClick r:id="" action="ppaction://media"/>
            <a:extLst>
              <a:ext uri="{FF2B5EF4-FFF2-40B4-BE49-F238E27FC236}">
                <a16:creationId xmlns:a16="http://schemas.microsoft.com/office/drawing/2014/main" id="{FA7FF479-669F-4EA7-834D-37CC37C4AF8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1540" y="121443"/>
            <a:ext cx="487363" cy="487363"/>
          </a:xfrm>
          <a:prstGeom prst="rect">
            <a:avLst/>
          </a:prstGeom>
        </p:spPr>
      </p:pic>
      <p:sp>
        <p:nvSpPr>
          <p:cNvPr id="6" name="TextBox 5">
            <a:extLst>
              <a:ext uri="{FF2B5EF4-FFF2-40B4-BE49-F238E27FC236}">
                <a16:creationId xmlns:a16="http://schemas.microsoft.com/office/drawing/2014/main" id="{B8D98223-44AA-45DF-8766-8FDB9CC431FB}"/>
              </a:ext>
            </a:extLst>
          </p:cNvPr>
          <p:cNvSpPr txBox="1"/>
          <p:nvPr/>
        </p:nvSpPr>
        <p:spPr>
          <a:xfrm>
            <a:off x="4978968" y="968577"/>
            <a:ext cx="6094602" cy="1200329"/>
          </a:xfrm>
          <a:prstGeom prst="rect">
            <a:avLst/>
          </a:prstGeom>
          <a:noFill/>
        </p:spPr>
        <p:txBody>
          <a:bodyPr wrap="square">
            <a:spAutoFit/>
          </a:bodyPr>
          <a:lstStyle/>
          <a:p>
            <a:r>
              <a:rPr lang="en-US" dirty="0"/>
              <a:t>According to the business aim, the variable I'm attempting to predict is which component will fail; it might be any of the components - comp1, comp2, comp3, comp4, or none of them. The “Failure.csv” file contains the failure data's history.</a:t>
            </a:r>
          </a:p>
        </p:txBody>
      </p:sp>
    </p:spTree>
    <p:extLst>
      <p:ext uri="{BB962C8B-B14F-4D97-AF65-F5344CB8AC3E}">
        <p14:creationId xmlns:p14="http://schemas.microsoft.com/office/powerpoint/2010/main" val="564428982"/>
      </p:ext>
    </p:extLst>
  </p:cSld>
  <p:clrMapOvr>
    <a:masterClrMapping/>
  </p:clrMapOvr>
  <mc:AlternateContent xmlns:mc="http://schemas.openxmlformats.org/markup-compatibility/2006" xmlns:p14="http://schemas.microsoft.com/office/powerpoint/2010/main">
    <mc:Choice Requires="p14">
      <p:transition spd="slow" p14:dur="2000" advTm="115691"/>
    </mc:Choice>
    <mc:Fallback xmlns="">
      <p:transition spd="slow" advTm="115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69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5C893B-DFDC-45B0-A1A5-C1A2A201469F}"/>
              </a:ext>
            </a:extLst>
          </p:cNvPr>
          <p:cNvPicPr/>
          <p:nvPr/>
        </p:nvPicPr>
        <p:blipFill rotWithShape="1">
          <a:blip r:embed="rId2"/>
          <a:srcRect l="35184" r="33742" b="-1"/>
          <a:stretch/>
        </p:blipFill>
        <p:spPr>
          <a:xfrm>
            <a:off x="4563612" y="233791"/>
            <a:ext cx="7407184" cy="6243697"/>
          </a:xfrm>
          <a:prstGeom prst="rect">
            <a:avLst/>
          </a:prstGeom>
        </p:spPr>
      </p:pic>
      <p:pic>
        <p:nvPicPr>
          <p:cNvPr id="5" name="Picture 4">
            <a:extLst>
              <a:ext uri="{FF2B5EF4-FFF2-40B4-BE49-F238E27FC236}">
                <a16:creationId xmlns:a16="http://schemas.microsoft.com/office/drawing/2014/main" id="{34E5016B-A365-4346-9655-04627824917B}"/>
              </a:ext>
            </a:extLst>
          </p:cNvPr>
          <p:cNvPicPr/>
          <p:nvPr/>
        </p:nvPicPr>
        <p:blipFill rotWithShape="1">
          <a:blip r:embed="rId3"/>
          <a:srcRect l="41374" r="27552" b="-1"/>
          <a:stretch/>
        </p:blipFill>
        <p:spPr>
          <a:xfrm>
            <a:off x="221204" y="233791"/>
            <a:ext cx="2874334" cy="2031238"/>
          </a:xfrm>
          <a:prstGeom prst="rect">
            <a:avLst/>
          </a:prstGeom>
        </p:spPr>
      </p:pic>
      <p:pic>
        <p:nvPicPr>
          <p:cNvPr id="6" name="Picture 5">
            <a:extLst>
              <a:ext uri="{FF2B5EF4-FFF2-40B4-BE49-F238E27FC236}">
                <a16:creationId xmlns:a16="http://schemas.microsoft.com/office/drawing/2014/main" id="{37D0ECB7-614A-4EF1-8533-F2A4B3563712}"/>
              </a:ext>
            </a:extLst>
          </p:cNvPr>
          <p:cNvPicPr/>
          <p:nvPr/>
        </p:nvPicPr>
        <p:blipFill rotWithShape="1">
          <a:blip r:embed="rId4"/>
          <a:srcRect l="11512" r="24495" b="2"/>
          <a:stretch/>
        </p:blipFill>
        <p:spPr>
          <a:xfrm>
            <a:off x="221204" y="2340020"/>
            <a:ext cx="2874334" cy="2031238"/>
          </a:xfrm>
          <a:prstGeom prst="rect">
            <a:avLst/>
          </a:prstGeom>
        </p:spPr>
      </p:pic>
      <p:pic>
        <p:nvPicPr>
          <p:cNvPr id="7" name="Picture 6">
            <a:extLst>
              <a:ext uri="{FF2B5EF4-FFF2-40B4-BE49-F238E27FC236}">
                <a16:creationId xmlns:a16="http://schemas.microsoft.com/office/drawing/2014/main" id="{50D984C7-4D9F-496F-A01E-3FEECF489EC0}"/>
              </a:ext>
            </a:extLst>
          </p:cNvPr>
          <p:cNvPicPr/>
          <p:nvPr/>
        </p:nvPicPr>
        <p:blipFill rotWithShape="1">
          <a:blip r:embed="rId5"/>
          <a:srcRect l="12962" r="21866"/>
          <a:stretch/>
        </p:blipFill>
        <p:spPr>
          <a:xfrm>
            <a:off x="221204" y="4446249"/>
            <a:ext cx="2874334" cy="2031239"/>
          </a:xfrm>
          <a:prstGeom prst="rect">
            <a:avLst/>
          </a:prstGeom>
        </p:spPr>
      </p:pic>
    </p:spTree>
    <p:extLst>
      <p:ext uri="{BB962C8B-B14F-4D97-AF65-F5344CB8AC3E}">
        <p14:creationId xmlns:p14="http://schemas.microsoft.com/office/powerpoint/2010/main" val="783807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2C574-4441-4D22-A577-427EACBDE0C1}"/>
              </a:ext>
            </a:extLst>
          </p:cNvPr>
          <p:cNvSpPr>
            <a:spLocks noGrp="1"/>
          </p:cNvSpPr>
          <p:nvPr>
            <p:ph type="title"/>
          </p:nvPr>
        </p:nvSpPr>
        <p:spPr>
          <a:xfrm>
            <a:off x="924232" y="4464028"/>
            <a:ext cx="10429568" cy="1641490"/>
          </a:xfrm>
        </p:spPr>
        <p:txBody>
          <a:bodyPr vert="horz" wrap="none" lIns="91440" tIns="45720" rIns="91440" bIns="45720" rtlCol="0" anchor="t">
            <a:normAutofit/>
          </a:bodyPr>
          <a:lstStyle/>
          <a:p>
            <a:pPr algn="r"/>
            <a:r>
              <a:rPr lang="en-US" sz="960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rPr>
              <a:t>AGE Distribution</a:t>
            </a:r>
          </a:p>
        </p:txBody>
      </p:sp>
      <p:sp>
        <p:nvSpPr>
          <p:cNvPr id="9" name="Rounded Rectangle 12">
            <a:extLst>
              <a:ext uri="{FF2B5EF4-FFF2-40B4-BE49-F238E27FC236}">
                <a16:creationId xmlns:a16="http://schemas.microsoft.com/office/drawing/2014/main" id="{CE80B758-F788-4251-BA6E-92ADA92E5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77070" y="645981"/>
            <a:ext cx="5871775" cy="3048394"/>
          </a:xfrm>
          <a:prstGeom prst="roundRect">
            <a:avLst>
              <a:gd name="adj" fmla="val 2028"/>
            </a:avLst>
          </a:prstGeom>
          <a:solidFill>
            <a:schemeClr val="tx1"/>
          </a:solidFill>
          <a:ln>
            <a:solidFill>
              <a:schemeClr val="accent1">
                <a:shade val="50000"/>
              </a:schemeClr>
            </a:solidFill>
          </a:ln>
          <a:effectLst>
            <a:innerShdw blurRad="127000" dist="12700">
              <a:prstClr val="black"/>
            </a:innerShdw>
            <a:reflection blurRad="6350" stA="52000" endA="300" endPos="2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3586336-2B36-4406-826E-93DFCE46A2A5}"/>
              </a:ext>
            </a:extLst>
          </p:cNvPr>
          <p:cNvPicPr/>
          <p:nvPr/>
        </p:nvPicPr>
        <p:blipFill rotWithShape="1">
          <a:blip r:embed="rId3"/>
          <a:srcRect l="10099" r="-3" b="-3"/>
          <a:stretch/>
        </p:blipFill>
        <p:spPr>
          <a:xfrm>
            <a:off x="5697110" y="969928"/>
            <a:ext cx="5231695" cy="2400500"/>
          </a:xfrm>
          <a:prstGeom prst="rect">
            <a:avLst/>
          </a:prstGeom>
        </p:spPr>
      </p:pic>
    </p:spTree>
    <p:extLst>
      <p:ext uri="{BB962C8B-B14F-4D97-AF65-F5344CB8AC3E}">
        <p14:creationId xmlns:p14="http://schemas.microsoft.com/office/powerpoint/2010/main" val="35512998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5FC41C-247B-41CA-AB40-744D7B438827}"/>
              </a:ext>
            </a:extLst>
          </p:cNvPr>
          <p:cNvSpPr>
            <a:spLocks noGrp="1"/>
          </p:cNvSpPr>
          <p:nvPr>
            <p:ph type="title"/>
          </p:nvPr>
        </p:nvSpPr>
        <p:spPr>
          <a:xfrm>
            <a:off x="0" y="18255"/>
            <a:ext cx="10515600" cy="739127"/>
          </a:xfrm>
        </p:spPr>
        <p:txBody>
          <a:bodyPr>
            <a:normAutofit fontScale="90000"/>
          </a:bodyPr>
          <a:lstStyle/>
          <a:p>
            <a:r>
              <a:rPr lang="en-US" dirty="0"/>
              <a:t>Counts</a:t>
            </a:r>
          </a:p>
        </p:txBody>
      </p:sp>
      <p:pic>
        <p:nvPicPr>
          <p:cNvPr id="4" name="Picture 3">
            <a:extLst>
              <a:ext uri="{FF2B5EF4-FFF2-40B4-BE49-F238E27FC236}">
                <a16:creationId xmlns:a16="http://schemas.microsoft.com/office/drawing/2014/main" id="{47FCB844-C485-4101-9950-923AF7593C2C}"/>
              </a:ext>
            </a:extLst>
          </p:cNvPr>
          <p:cNvPicPr/>
          <p:nvPr/>
        </p:nvPicPr>
        <p:blipFill rotWithShape="1">
          <a:blip r:embed="rId2"/>
          <a:srcRect r="1849" b="-1"/>
          <a:stretch/>
        </p:blipFill>
        <p:spPr>
          <a:xfrm>
            <a:off x="5828145" y="955922"/>
            <a:ext cx="6200247" cy="5694259"/>
          </a:xfrm>
          <a:prstGeom prst="rect">
            <a:avLst/>
          </a:prstGeom>
        </p:spPr>
      </p:pic>
      <p:pic>
        <p:nvPicPr>
          <p:cNvPr id="5" name="Picture 4">
            <a:extLst>
              <a:ext uri="{FF2B5EF4-FFF2-40B4-BE49-F238E27FC236}">
                <a16:creationId xmlns:a16="http://schemas.microsoft.com/office/drawing/2014/main" id="{0E8BF911-A0CC-4772-B17E-925AA9000DEE}"/>
              </a:ext>
            </a:extLst>
          </p:cNvPr>
          <p:cNvPicPr/>
          <p:nvPr/>
        </p:nvPicPr>
        <p:blipFill rotWithShape="1">
          <a:blip r:embed="rId3"/>
          <a:srcRect l="7160" r="579" b="1"/>
          <a:stretch/>
        </p:blipFill>
        <p:spPr>
          <a:xfrm>
            <a:off x="163608" y="985591"/>
            <a:ext cx="3133774" cy="1619064"/>
          </a:xfrm>
          <a:prstGeom prst="rect">
            <a:avLst/>
          </a:prstGeom>
        </p:spPr>
      </p:pic>
      <p:pic>
        <p:nvPicPr>
          <p:cNvPr id="6" name="Picture 5">
            <a:extLst>
              <a:ext uri="{FF2B5EF4-FFF2-40B4-BE49-F238E27FC236}">
                <a16:creationId xmlns:a16="http://schemas.microsoft.com/office/drawing/2014/main" id="{8B7BADCF-1E2A-4D7B-887D-0C2D20F95094}"/>
              </a:ext>
            </a:extLst>
          </p:cNvPr>
          <p:cNvPicPr/>
          <p:nvPr/>
        </p:nvPicPr>
        <p:blipFill rotWithShape="1">
          <a:blip r:embed="rId4"/>
          <a:srcRect l="3420" r="1" b="1"/>
          <a:stretch/>
        </p:blipFill>
        <p:spPr>
          <a:xfrm>
            <a:off x="163608" y="2832864"/>
            <a:ext cx="3133774" cy="1725465"/>
          </a:xfrm>
          <a:prstGeom prst="rect">
            <a:avLst/>
          </a:prstGeom>
        </p:spPr>
      </p:pic>
      <p:pic>
        <p:nvPicPr>
          <p:cNvPr id="7" name="Picture 6">
            <a:extLst>
              <a:ext uri="{FF2B5EF4-FFF2-40B4-BE49-F238E27FC236}">
                <a16:creationId xmlns:a16="http://schemas.microsoft.com/office/drawing/2014/main" id="{91EC7432-80E8-4A3C-80CC-76940DE996FD}"/>
              </a:ext>
            </a:extLst>
          </p:cNvPr>
          <p:cNvPicPr/>
          <p:nvPr/>
        </p:nvPicPr>
        <p:blipFill rotWithShape="1">
          <a:blip r:embed="rId5"/>
          <a:srcRect l="6572" r="1559" b="-1"/>
          <a:stretch/>
        </p:blipFill>
        <p:spPr>
          <a:xfrm>
            <a:off x="163609" y="4713749"/>
            <a:ext cx="3133774" cy="1936432"/>
          </a:xfrm>
          <a:prstGeom prst="rect">
            <a:avLst/>
          </a:prstGeom>
        </p:spPr>
      </p:pic>
    </p:spTree>
    <p:extLst>
      <p:ext uri="{BB962C8B-B14F-4D97-AF65-F5344CB8AC3E}">
        <p14:creationId xmlns:p14="http://schemas.microsoft.com/office/powerpoint/2010/main" val="2041361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0C8B7-ECA9-408B-858B-670043342AB9}"/>
              </a:ext>
            </a:extLst>
          </p:cNvPr>
          <p:cNvSpPr>
            <a:spLocks noGrp="1"/>
          </p:cNvSpPr>
          <p:nvPr>
            <p:ph type="title"/>
          </p:nvPr>
        </p:nvSpPr>
        <p:spPr>
          <a:xfrm>
            <a:off x="-553674" y="0"/>
            <a:ext cx="5998129" cy="728365"/>
          </a:xfrm>
        </p:spPr>
        <p:txBody>
          <a:bodyPr>
            <a:normAutofit fontScale="90000"/>
          </a:bodyPr>
          <a:lstStyle/>
          <a:p>
            <a:pPr marL="457200">
              <a:lnSpc>
                <a:spcPct val="107000"/>
              </a:lnSpc>
              <a:spcAft>
                <a:spcPts val="800"/>
              </a:spcAft>
            </a:pPr>
            <a:r>
              <a:rPr lang="en-US" sz="5400" b="1" dirty="0">
                <a:latin typeface="Calibri" panose="020F0502020204030204" pitchFamily="34" charset="0"/>
                <a:cs typeface="Times New Roman" panose="02020603050405020304" pitchFamily="18" charset="0"/>
              </a:rPr>
              <a:t>Model Tuning</a:t>
            </a:r>
          </a:p>
        </p:txBody>
      </p:sp>
      <p:sp>
        <p:nvSpPr>
          <p:cNvPr id="3" name="Content Placeholder 2">
            <a:extLst>
              <a:ext uri="{FF2B5EF4-FFF2-40B4-BE49-F238E27FC236}">
                <a16:creationId xmlns:a16="http://schemas.microsoft.com/office/drawing/2014/main" id="{844C04B4-A564-4A2D-91B3-AB013208B8FC}"/>
              </a:ext>
            </a:extLst>
          </p:cNvPr>
          <p:cNvSpPr>
            <a:spLocks noGrp="1"/>
          </p:cNvSpPr>
          <p:nvPr>
            <p:ph idx="1"/>
          </p:nvPr>
        </p:nvSpPr>
        <p:spPr>
          <a:xfrm>
            <a:off x="876720" y="1137728"/>
            <a:ext cx="10233800" cy="4351338"/>
          </a:xfrm>
        </p:spPr>
        <p:txBody>
          <a:bodyPr/>
          <a:lstStyle/>
          <a:p>
            <a:pPr marL="0" indent="0">
              <a:buNone/>
            </a:pPr>
            <a:r>
              <a:rPr lang="en-US" dirty="0"/>
              <a:t>Even though I achieved accuracy and recall rates of over 99 percent, I believe the model is slightly biased. The model can be improved further by considering the practicalities of generating various feature variables in preventive maintenance. To strengthen the model further, different types of classifying algorithms, such as Gradient Boosting Classifiers or Deep Neural Networks, can be applied.</a:t>
            </a:r>
          </a:p>
        </p:txBody>
      </p:sp>
    </p:spTree>
    <p:extLst>
      <p:ext uri="{BB962C8B-B14F-4D97-AF65-F5344CB8AC3E}">
        <p14:creationId xmlns:p14="http://schemas.microsoft.com/office/powerpoint/2010/main" val="4190352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F48F0-AE3B-49B9-B673-D1C07B53A8DE}"/>
              </a:ext>
            </a:extLst>
          </p:cNvPr>
          <p:cNvSpPr>
            <a:spLocks noGrp="1"/>
          </p:cNvSpPr>
          <p:nvPr>
            <p:ph type="title"/>
          </p:nvPr>
        </p:nvSpPr>
        <p:spPr>
          <a:xfrm>
            <a:off x="0" y="-113048"/>
            <a:ext cx="10515600" cy="951947"/>
          </a:xfrm>
        </p:spPr>
        <p:txBody>
          <a:bodyPr>
            <a:normAutofit/>
          </a:bodyPr>
          <a:lstStyle/>
          <a:p>
            <a:r>
              <a:rPr lang="en-US" sz="5400" b="1" cap="all" dirty="0">
                <a:solidFill>
                  <a:srgbClr val="FFFFFF"/>
                </a:solidFill>
                <a:latin typeface="+mj-lt"/>
                <a:ea typeface="+mj-ea"/>
                <a:cs typeface="+mj-cs"/>
              </a:rPr>
              <a:t>Model Deployment</a:t>
            </a:r>
            <a:endParaRPr lang="en-US" dirty="0"/>
          </a:p>
        </p:txBody>
      </p:sp>
      <p:sp>
        <p:nvSpPr>
          <p:cNvPr id="3" name="Content Placeholder 2">
            <a:extLst>
              <a:ext uri="{FF2B5EF4-FFF2-40B4-BE49-F238E27FC236}">
                <a16:creationId xmlns:a16="http://schemas.microsoft.com/office/drawing/2014/main" id="{F0CC4F93-A744-4925-979B-567ABE25DBCE}"/>
              </a:ext>
            </a:extLst>
          </p:cNvPr>
          <p:cNvSpPr>
            <a:spLocks noGrp="1"/>
          </p:cNvSpPr>
          <p:nvPr>
            <p:ph idx="1"/>
          </p:nvPr>
        </p:nvSpPr>
        <p:spPr/>
        <p:txBody>
          <a:bodyPr/>
          <a:lstStyle/>
          <a:p>
            <a:pPr marL="285750" indent="-228600" defTabSz="914400">
              <a:lnSpc>
                <a:spcPct val="120000"/>
              </a:lnSpc>
              <a:spcAft>
                <a:spcPts val="600"/>
              </a:spcAft>
              <a:buSzPct val="125000"/>
              <a:buFont typeface="Arial" panose="020B0604020202020204" pitchFamily="34" charset="0"/>
              <a:buChar char="•"/>
            </a:pPr>
            <a:r>
              <a:rPr lang="en-US" sz="2800" dirty="0">
                <a:solidFill>
                  <a:srgbClr val="FFFFFF"/>
                </a:solidFill>
              </a:rPr>
              <a:t>Create the model with best parameters obtained from  tuning</a:t>
            </a:r>
          </a:p>
          <a:p>
            <a:pPr marL="285750" indent="-228600" defTabSz="914400">
              <a:lnSpc>
                <a:spcPct val="120000"/>
              </a:lnSpc>
              <a:spcAft>
                <a:spcPts val="600"/>
              </a:spcAft>
              <a:buSzPct val="125000"/>
              <a:buFont typeface="Arial" panose="020B0604020202020204" pitchFamily="34" charset="0"/>
              <a:buChar char="•"/>
            </a:pPr>
            <a:r>
              <a:rPr lang="en-US" sz="2800" dirty="0">
                <a:solidFill>
                  <a:srgbClr val="FFFFFF"/>
                </a:solidFill>
              </a:rPr>
              <a:t>Save the model using joblib module as a pickle</a:t>
            </a:r>
          </a:p>
          <a:p>
            <a:pPr marL="285750" indent="-228600" defTabSz="914400">
              <a:lnSpc>
                <a:spcPct val="120000"/>
              </a:lnSpc>
              <a:spcAft>
                <a:spcPts val="600"/>
              </a:spcAft>
              <a:buSzPct val="125000"/>
              <a:buFont typeface="Arial" panose="020B0604020202020204" pitchFamily="34" charset="0"/>
              <a:buChar char="•"/>
            </a:pPr>
            <a:r>
              <a:rPr lang="en-US" sz="2800" dirty="0">
                <a:solidFill>
                  <a:srgbClr val="FFFFFF"/>
                </a:solidFill>
              </a:rPr>
              <a:t>Deploy the pickle on the server and use it for fitting new unseen data</a:t>
            </a:r>
          </a:p>
          <a:p>
            <a:endParaRPr lang="en-US" dirty="0"/>
          </a:p>
        </p:txBody>
      </p:sp>
    </p:spTree>
    <p:extLst>
      <p:ext uri="{BB962C8B-B14F-4D97-AF65-F5344CB8AC3E}">
        <p14:creationId xmlns:p14="http://schemas.microsoft.com/office/powerpoint/2010/main" val="1338589572"/>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41</TotalTime>
  <Words>493</Words>
  <Application>Microsoft Office PowerPoint</Application>
  <PresentationFormat>Widescreen</PresentationFormat>
  <Paragraphs>55</Paragraphs>
  <Slides>12</Slides>
  <Notes>0</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Corbel</vt:lpstr>
      <vt:lpstr>Depth</vt:lpstr>
      <vt:lpstr>PowerPoint Presentation</vt:lpstr>
      <vt:lpstr>Business Understanding &amp; Goal</vt:lpstr>
      <vt:lpstr>Data Understanding</vt:lpstr>
      <vt:lpstr>Exploratory Data Analysis </vt:lpstr>
      <vt:lpstr>PowerPoint Presentation</vt:lpstr>
      <vt:lpstr>AGE Distribution</vt:lpstr>
      <vt:lpstr>Counts</vt:lpstr>
      <vt:lpstr>Model Tuning</vt:lpstr>
      <vt:lpstr>Model Deployment</vt:lpstr>
      <vt:lpstr>Conclusion </vt:lpstr>
      <vt:lpstr>References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subhajraj@outlook.com</dc:creator>
  <cp:lastModifiedBy>subhajraj@outlook.com</cp:lastModifiedBy>
  <cp:revision>2</cp:revision>
  <dcterms:created xsi:type="dcterms:W3CDTF">2021-09-26T22:03:35Z</dcterms:created>
  <dcterms:modified xsi:type="dcterms:W3CDTF">2021-09-26T22:47:13Z</dcterms:modified>
</cp:coreProperties>
</file>

<file path=docProps/thumbnail.jpeg>
</file>